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5143500" cx="9144000"/>
  <p:notesSz cx="6858000" cy="9144000"/>
  <p:embeddedFontLst>
    <p:embeddedFont>
      <p:font typeface="Comfortaa Light"/>
      <p:regular r:id="rId13"/>
      <p:bold r:id="rId14"/>
    </p:embeddedFont>
    <p:embeddedFont>
      <p:font typeface="Proxima Nova"/>
      <p:regular r:id="rId15"/>
      <p:bold r:id="rId16"/>
      <p:italic r:id="rId17"/>
      <p:boldItalic r:id="rId18"/>
    </p:embeddedFont>
    <p:embeddedFont>
      <p:font typeface="Sacramento"/>
      <p:regular r:id="rId19"/>
    </p:embeddedFont>
    <p:embeddedFont>
      <p:font typeface="Bebas Neue"/>
      <p:regular r:id="rId20"/>
    </p:embeddedFont>
    <p:embeddedFont>
      <p:font typeface="Fredericka the Great"/>
      <p:regular r:id="rId21"/>
    </p:embeddedFont>
    <p:embeddedFont>
      <p:font typeface="Alfa Slab One"/>
      <p:regular r:id="rId22"/>
    </p:embeddedFont>
    <p:embeddedFont>
      <p:font typeface="Comfortaa"/>
      <p:regular r:id="rId23"/>
      <p:bold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BebasNeue-regular.fntdata"/><Relationship Id="rId11" Type="http://schemas.openxmlformats.org/officeDocument/2006/relationships/slide" Target="slides/slide5.xml"/><Relationship Id="rId22" Type="http://schemas.openxmlformats.org/officeDocument/2006/relationships/font" Target="fonts/AlfaSlabOne-regular.fntdata"/><Relationship Id="rId10" Type="http://schemas.openxmlformats.org/officeDocument/2006/relationships/slide" Target="slides/slide4.xml"/><Relationship Id="rId21" Type="http://schemas.openxmlformats.org/officeDocument/2006/relationships/font" Target="fonts/FrederickatheGreat-regular.fntdata"/><Relationship Id="rId13" Type="http://schemas.openxmlformats.org/officeDocument/2006/relationships/font" Target="fonts/ComfortaaLight-regular.fntdata"/><Relationship Id="rId24" Type="http://schemas.openxmlformats.org/officeDocument/2006/relationships/font" Target="fonts/Comfortaa-bold.fntdata"/><Relationship Id="rId12" Type="http://schemas.openxmlformats.org/officeDocument/2006/relationships/slide" Target="slides/slide6.xml"/><Relationship Id="rId23" Type="http://schemas.openxmlformats.org/officeDocument/2006/relationships/font" Target="fonts/Comfortaa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font" Target="fonts/ProximaNova-regular.fntdata"/><Relationship Id="rId14" Type="http://schemas.openxmlformats.org/officeDocument/2006/relationships/font" Target="fonts/ComfortaaLight-bold.fntdata"/><Relationship Id="rId17" Type="http://schemas.openxmlformats.org/officeDocument/2006/relationships/font" Target="fonts/ProximaNova-italic.fntdata"/><Relationship Id="rId16" Type="http://schemas.openxmlformats.org/officeDocument/2006/relationships/font" Target="fonts/ProximaNova-bold.fntdata"/><Relationship Id="rId5" Type="http://schemas.openxmlformats.org/officeDocument/2006/relationships/slideMaster" Target="slideMasters/slideMaster2.xml"/><Relationship Id="rId19" Type="http://schemas.openxmlformats.org/officeDocument/2006/relationships/font" Target="fonts/Sacramento-regular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ProximaNova-bold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c3a7d1cea9_1_56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2c3a7d1cea9_1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434343"/>
              </a:solidFill>
              <a:latin typeface="Comfortaa Light"/>
              <a:ea typeface="Comfortaa Light"/>
              <a:cs typeface="Comfortaa Light"/>
              <a:sym typeface="Comfortaa Light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c3a7d1cea9_1_321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c3a7d1cea9_1_3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434343"/>
              </a:solidFill>
              <a:latin typeface="Comfortaa Light"/>
              <a:ea typeface="Comfortaa Light"/>
              <a:cs typeface="Comfortaa Light"/>
              <a:sym typeface="Comfortaa Light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c3a7d1cea9_1_301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2c3a7d1cea9_1_3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434343"/>
              </a:solidFill>
              <a:latin typeface="Comfortaa Light"/>
              <a:ea typeface="Comfortaa Light"/>
              <a:cs typeface="Comfortaa Light"/>
              <a:sym typeface="Comfortaa Light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c3a7d1cea9_1_327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2c3a7d1cea9_1_3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434343"/>
              </a:solidFill>
              <a:latin typeface="Comfortaa Light"/>
              <a:ea typeface="Comfortaa Light"/>
              <a:cs typeface="Comfortaa Light"/>
              <a:sym typeface="Comfortaa Light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c3a7d1cea9_1_333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2c3a7d1cea9_1_3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434343"/>
              </a:solidFill>
              <a:latin typeface="Comfortaa Light"/>
              <a:ea typeface="Comfortaa Light"/>
              <a:cs typeface="Comfortaa Light"/>
              <a:sym typeface="Comfortaa Light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c3a7d1cea9_1_222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2c3a7d1cea9_1_2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434343"/>
              </a:solidFill>
              <a:latin typeface="Comfortaa Light"/>
              <a:ea typeface="Comfortaa Light"/>
              <a:cs typeface="Comfortaa Light"/>
              <a:sym typeface="Comfortaa Ligh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Google Shape;55;p14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6" name="Google Shape;56;p14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57" name="Google Shape;57;p14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8" name="Google Shape;58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3" name="Google Shape;63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66" name="Google Shape;66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1" name="Google Shape;71;p18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75" name="Google Shape;75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0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8" name="Google Shape;78;p20"/>
          <p:cNvSpPr txBox="1"/>
          <p:nvPr>
            <p:ph idx="1" type="body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2" name="Google Shape;82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2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5" name="Google Shape;85;p22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6" name="Google Shape;86;p22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87" name="Google Shape;87;p22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88" name="Google Shape;88;p22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9" name="Google Shape;89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hasCustomPrompt="1" type="title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95" name="Google Shape;95;p24"/>
          <p:cNvSpPr txBox="1"/>
          <p:nvPr>
            <p:ph idx="1" type="body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6" name="Google Shape;96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ameday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b="0" i="0" sz="18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roxima Nova"/>
              <a:buChar char="■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arbetsformedlingen.se/om-oss/var-verksamhet/vart-uppdrag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www.academicwork.se/jobbsokande/intervju" TargetMode="External"/><Relationship Id="rId4" Type="http://schemas.openxmlformats.org/officeDocument/2006/relationships/hyperlink" Target="https://www.linkedin.com/help/linkedin/answer/113936/hur-skapar-jag-en-bra-profil-pa-linkedin-?lang=sv" TargetMode="External"/><Relationship Id="rId5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1504E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5"/>
          <p:cNvSpPr txBox="1"/>
          <p:nvPr/>
        </p:nvSpPr>
        <p:spPr>
          <a:xfrm rot="-204">
            <a:off x="2048711" y="439854"/>
            <a:ext cx="50466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" sz="7000">
                <a:solidFill>
                  <a:srgbClr val="5B0F00"/>
                </a:solidFill>
                <a:latin typeface="Sacramento"/>
                <a:ea typeface="Sacramento"/>
                <a:cs typeface="Sacramento"/>
                <a:sym typeface="Sacramento"/>
              </a:rPr>
              <a:t>mentorstid</a:t>
            </a:r>
            <a:endParaRPr sz="7000">
              <a:solidFill>
                <a:srgbClr val="5B0F00"/>
              </a:solidFill>
              <a:latin typeface="Sacramento"/>
              <a:ea typeface="Sacramento"/>
              <a:cs typeface="Sacramento"/>
              <a:sym typeface="Sacramento"/>
            </a:endParaRPr>
          </a:p>
        </p:txBody>
      </p:sp>
      <p:sp>
        <p:nvSpPr>
          <p:cNvPr id="102" name="Google Shape;102;p25"/>
          <p:cNvSpPr txBox="1"/>
          <p:nvPr/>
        </p:nvSpPr>
        <p:spPr>
          <a:xfrm>
            <a:off x="-12" y="1440675"/>
            <a:ext cx="9144000" cy="326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v" sz="8000">
                <a:solidFill>
                  <a:srgbClr val="F6AEAD"/>
                </a:solidFill>
                <a:latin typeface="Bebas Neue"/>
                <a:ea typeface="Bebas Neue"/>
                <a:cs typeface="Bebas Neue"/>
                <a:sym typeface="Bebas Neue"/>
              </a:rPr>
              <a:t>att söka </a:t>
            </a:r>
            <a:br>
              <a:rPr lang="sv" sz="7000">
                <a:solidFill>
                  <a:srgbClr val="F6AEAD"/>
                </a:solidFill>
                <a:latin typeface="Bebas Neue"/>
                <a:ea typeface="Bebas Neue"/>
                <a:cs typeface="Bebas Neue"/>
                <a:sym typeface="Bebas Neue"/>
              </a:rPr>
            </a:br>
            <a:r>
              <a:rPr lang="sv" sz="17000">
                <a:solidFill>
                  <a:srgbClr val="F6AEAD"/>
                </a:solidFill>
                <a:latin typeface="Bebas Neue"/>
                <a:ea typeface="Bebas Neue"/>
                <a:cs typeface="Bebas Neue"/>
                <a:sym typeface="Bebas Neue"/>
              </a:rPr>
              <a:t>jobb</a:t>
            </a:r>
            <a:endParaRPr sz="17000">
              <a:solidFill>
                <a:srgbClr val="F6AEAD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28D17"/>
        </a:solid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6"/>
          <p:cNvSpPr txBox="1"/>
          <p:nvPr/>
        </p:nvSpPr>
        <p:spPr>
          <a:xfrm rot="-204">
            <a:off x="2048711" y="439854"/>
            <a:ext cx="50466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" sz="7000">
                <a:solidFill>
                  <a:srgbClr val="5B0F00"/>
                </a:solidFill>
                <a:latin typeface="Sacramento"/>
                <a:ea typeface="Sacramento"/>
                <a:cs typeface="Sacramento"/>
                <a:sym typeface="Sacramento"/>
              </a:rPr>
              <a:t>fundera:</a:t>
            </a:r>
            <a:endParaRPr sz="7000">
              <a:solidFill>
                <a:srgbClr val="5B0F00"/>
              </a:solidFill>
              <a:latin typeface="Sacramento"/>
              <a:ea typeface="Sacramento"/>
              <a:cs typeface="Sacramento"/>
              <a:sym typeface="Sacramento"/>
            </a:endParaRPr>
          </a:p>
        </p:txBody>
      </p:sp>
      <p:sp>
        <p:nvSpPr>
          <p:cNvPr id="108" name="Google Shape;108;p26"/>
          <p:cNvSpPr txBox="1"/>
          <p:nvPr/>
        </p:nvSpPr>
        <p:spPr>
          <a:xfrm>
            <a:off x="-12" y="1120175"/>
            <a:ext cx="9144000" cy="326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v" sz="8000">
                <a:solidFill>
                  <a:srgbClr val="FFD861"/>
                </a:solidFill>
                <a:latin typeface="Bebas Neue"/>
                <a:ea typeface="Bebas Neue"/>
                <a:cs typeface="Bebas Neue"/>
                <a:sym typeface="Bebas Neue"/>
              </a:rPr>
              <a:t>vilken bransch är</a:t>
            </a:r>
            <a:endParaRPr sz="8000">
              <a:solidFill>
                <a:srgbClr val="FFD861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v" sz="7600">
                <a:solidFill>
                  <a:srgbClr val="FFD861"/>
                </a:solidFill>
                <a:latin typeface="Bebas Neue"/>
                <a:ea typeface="Bebas Neue"/>
                <a:cs typeface="Bebas Neue"/>
                <a:sym typeface="Bebas Neue"/>
              </a:rPr>
              <a:t>du intresserad av? </a:t>
            </a:r>
            <a:endParaRPr sz="7600">
              <a:solidFill>
                <a:srgbClr val="FFD861"/>
              </a:solidFill>
            </a:endParaRPr>
          </a:p>
        </p:txBody>
      </p:sp>
      <p:sp>
        <p:nvSpPr>
          <p:cNvPr id="109" name="Google Shape;109;p26"/>
          <p:cNvSpPr txBox="1"/>
          <p:nvPr/>
        </p:nvSpPr>
        <p:spPr>
          <a:xfrm>
            <a:off x="1439775" y="3702275"/>
            <a:ext cx="6471300" cy="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1500">
                <a:solidFill>
                  <a:srgbClr val="FFFFFF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Innan du börjar söka jobb, fundera på vad du är intresserad </a:t>
            </a:r>
            <a:br>
              <a:rPr lang="sv" sz="1500">
                <a:solidFill>
                  <a:srgbClr val="FFFFFF"/>
                </a:solidFill>
                <a:latin typeface="Comfortaa Light"/>
                <a:ea typeface="Comfortaa Light"/>
                <a:cs typeface="Comfortaa Light"/>
                <a:sym typeface="Comfortaa Light"/>
              </a:rPr>
            </a:br>
            <a:r>
              <a:rPr lang="sv" sz="1500">
                <a:solidFill>
                  <a:srgbClr val="FFFFFF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av att göra. Hur mycket vill du jobba och när är du tillgänglig? </a:t>
            </a:r>
            <a:endParaRPr sz="13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D861"/>
        </a:solid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7"/>
          <p:cNvSpPr txBox="1"/>
          <p:nvPr/>
        </p:nvSpPr>
        <p:spPr>
          <a:xfrm rot="-204">
            <a:off x="2048711" y="668779"/>
            <a:ext cx="50466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" sz="7000">
                <a:solidFill>
                  <a:srgbClr val="5B0F00"/>
                </a:solidFill>
                <a:latin typeface="Sacramento"/>
                <a:ea typeface="Sacramento"/>
                <a:cs typeface="Sacramento"/>
                <a:sym typeface="Sacramento"/>
              </a:rPr>
              <a:t>hel- eller deltid</a:t>
            </a:r>
            <a:endParaRPr sz="7000">
              <a:solidFill>
                <a:srgbClr val="5B0F00"/>
              </a:solidFill>
              <a:latin typeface="Sacramento"/>
              <a:ea typeface="Sacramento"/>
              <a:cs typeface="Sacramento"/>
              <a:sym typeface="Sacramento"/>
            </a:endParaRPr>
          </a:p>
        </p:txBody>
      </p:sp>
      <p:sp>
        <p:nvSpPr>
          <p:cNvPr id="115" name="Google Shape;115;p27"/>
          <p:cNvSpPr txBox="1"/>
          <p:nvPr/>
        </p:nvSpPr>
        <p:spPr>
          <a:xfrm>
            <a:off x="-12" y="1120175"/>
            <a:ext cx="9144000" cy="326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5000">
                <a:solidFill>
                  <a:srgbClr val="F28D17"/>
                </a:solidFill>
                <a:latin typeface="Bebas Neue"/>
                <a:ea typeface="Bebas Neue"/>
                <a:cs typeface="Bebas Neue"/>
                <a:sym typeface="Bebas Neue"/>
              </a:rPr>
              <a:t>tillsvidareanställning </a:t>
            </a:r>
            <a:r>
              <a:rPr lang="sv" sz="5000">
                <a:solidFill>
                  <a:srgbClr val="FFFFFF"/>
                </a:solidFill>
                <a:latin typeface="Bebas Neue"/>
                <a:ea typeface="Bebas Neue"/>
                <a:cs typeface="Bebas Neue"/>
                <a:sym typeface="Bebas Neue"/>
              </a:rPr>
              <a:t>¤ </a:t>
            </a:r>
            <a:r>
              <a:rPr lang="sv" sz="5000">
                <a:solidFill>
                  <a:srgbClr val="F28D17"/>
                </a:solidFill>
                <a:latin typeface="Bebas Neue"/>
                <a:ea typeface="Bebas Neue"/>
                <a:cs typeface="Bebas Neue"/>
                <a:sym typeface="Bebas Neue"/>
              </a:rPr>
              <a:t>deltid</a:t>
            </a:r>
            <a:endParaRPr sz="5000">
              <a:solidFill>
                <a:srgbClr val="F28D17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6100">
                <a:solidFill>
                  <a:srgbClr val="F28D17"/>
                </a:solidFill>
                <a:latin typeface="Bebas Neue"/>
                <a:ea typeface="Bebas Neue"/>
                <a:cs typeface="Bebas Neue"/>
                <a:sym typeface="Bebas Neue"/>
              </a:rPr>
              <a:t>vikariat </a:t>
            </a:r>
            <a:r>
              <a:rPr lang="sv" sz="6100">
                <a:solidFill>
                  <a:srgbClr val="FFFFFF"/>
                </a:solidFill>
                <a:latin typeface="Bebas Neue"/>
                <a:ea typeface="Bebas Neue"/>
                <a:cs typeface="Bebas Neue"/>
                <a:sym typeface="Bebas Neue"/>
              </a:rPr>
              <a:t>¤ </a:t>
            </a:r>
            <a:r>
              <a:rPr lang="sv" sz="6100">
                <a:solidFill>
                  <a:srgbClr val="F28D17"/>
                </a:solidFill>
                <a:latin typeface="Bebas Neue"/>
                <a:ea typeface="Bebas Neue"/>
                <a:cs typeface="Bebas Neue"/>
                <a:sym typeface="Bebas Neue"/>
              </a:rPr>
              <a:t>timanställning</a:t>
            </a:r>
            <a:endParaRPr sz="6100">
              <a:solidFill>
                <a:srgbClr val="F28D17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116" name="Google Shape;116;p27"/>
          <p:cNvSpPr txBox="1"/>
          <p:nvPr/>
        </p:nvSpPr>
        <p:spPr>
          <a:xfrm>
            <a:off x="1611000" y="3702275"/>
            <a:ext cx="5922000" cy="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1500">
                <a:solidFill>
                  <a:srgbClr val="FFFFFF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Vilka olika typer av anställningsformer känner du till? Hur </a:t>
            </a:r>
            <a:br>
              <a:rPr lang="sv" sz="1500">
                <a:solidFill>
                  <a:srgbClr val="FFFFFF"/>
                </a:solidFill>
                <a:latin typeface="Comfortaa Light"/>
                <a:ea typeface="Comfortaa Light"/>
                <a:cs typeface="Comfortaa Light"/>
                <a:sym typeface="Comfortaa Light"/>
              </a:rPr>
            </a:br>
            <a:r>
              <a:rPr lang="sv" sz="1500">
                <a:solidFill>
                  <a:srgbClr val="FFFFFF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skiljer sig </a:t>
            </a:r>
            <a:r>
              <a:rPr lang="sv" sz="1500">
                <a:solidFill>
                  <a:srgbClr val="FFFFFF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villkoren</a:t>
            </a:r>
            <a:r>
              <a:rPr lang="sv" sz="1500">
                <a:solidFill>
                  <a:srgbClr val="FFFFFF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 mellan en hel- och </a:t>
            </a:r>
            <a:r>
              <a:rPr lang="sv" sz="1500">
                <a:solidFill>
                  <a:srgbClr val="FFFFFF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deltidsanställning</a:t>
            </a:r>
            <a:r>
              <a:rPr lang="sv" sz="1500">
                <a:solidFill>
                  <a:srgbClr val="FFFFFF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?</a:t>
            </a:r>
            <a:endParaRPr sz="13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4B480"/>
        </a:solid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8"/>
          <p:cNvSpPr txBox="1"/>
          <p:nvPr/>
        </p:nvSpPr>
        <p:spPr>
          <a:xfrm>
            <a:off x="-12" y="631775"/>
            <a:ext cx="9144000" cy="326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v" sz="13400">
                <a:solidFill>
                  <a:srgbClr val="C0F1DA"/>
                </a:solidFill>
                <a:latin typeface="Bebas Neue"/>
                <a:ea typeface="Bebas Neue"/>
                <a:cs typeface="Bebas Neue"/>
                <a:sym typeface="Bebas Neue"/>
              </a:rPr>
              <a:t>hitta de </a:t>
            </a:r>
            <a:endParaRPr sz="13400">
              <a:solidFill>
                <a:srgbClr val="C0F1DA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v" sz="8000">
                <a:solidFill>
                  <a:srgbClr val="C0F1DA"/>
                </a:solidFill>
                <a:latin typeface="Bebas Neue"/>
                <a:ea typeface="Bebas Neue"/>
                <a:cs typeface="Bebas Neue"/>
                <a:sym typeface="Bebas Neue"/>
              </a:rPr>
              <a:t>lediga </a:t>
            </a:r>
            <a:r>
              <a:rPr lang="sv" sz="7600">
                <a:solidFill>
                  <a:srgbClr val="C0F1DA"/>
                </a:solidFill>
                <a:latin typeface="Bebas Neue"/>
                <a:ea typeface="Bebas Neue"/>
                <a:cs typeface="Bebas Neue"/>
                <a:sym typeface="Bebas Neue"/>
              </a:rPr>
              <a:t>jobben</a:t>
            </a:r>
            <a:endParaRPr sz="7600">
              <a:solidFill>
                <a:srgbClr val="C0F1DA"/>
              </a:solidFill>
            </a:endParaRPr>
          </a:p>
        </p:txBody>
      </p:sp>
      <p:sp>
        <p:nvSpPr>
          <p:cNvPr id="122" name="Google Shape;122;p28"/>
          <p:cNvSpPr txBox="1"/>
          <p:nvPr/>
        </p:nvSpPr>
        <p:spPr>
          <a:xfrm>
            <a:off x="1439775" y="3702275"/>
            <a:ext cx="6684900" cy="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1500">
                <a:solidFill>
                  <a:schemeClr val="lt1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Jobb kan du hitta bland annat genom ditt nätverk, sociala medier, rekryteringsföretag eller via </a:t>
            </a:r>
            <a:r>
              <a:rPr lang="sv" sz="1500">
                <a:solidFill>
                  <a:schemeClr val="lt1"/>
                </a:solidFill>
                <a:uFill>
                  <a:noFill/>
                </a:uFill>
                <a:latin typeface="Comfortaa Light"/>
                <a:ea typeface="Comfortaa Light"/>
                <a:cs typeface="Comfortaa Light"/>
                <a:sym typeface="Comfortaa Ligh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www.arbetsförmedlingen.se</a:t>
            </a:r>
            <a:r>
              <a:rPr lang="sv" sz="1500">
                <a:solidFill>
                  <a:schemeClr val="lt1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  </a:t>
            </a:r>
            <a:endParaRPr sz="12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AB9C8"/>
        </a:solidFill>
      </p:bgPr>
    </p:bg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9"/>
          <p:cNvSpPr txBox="1"/>
          <p:nvPr/>
        </p:nvSpPr>
        <p:spPr>
          <a:xfrm>
            <a:off x="-12" y="833350"/>
            <a:ext cx="9144000" cy="326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v" sz="8000">
                <a:solidFill>
                  <a:srgbClr val="DDF5F8"/>
                </a:solidFill>
                <a:latin typeface="Bebas Neue"/>
                <a:ea typeface="Bebas Neue"/>
                <a:cs typeface="Bebas Neue"/>
                <a:sym typeface="Bebas Neue"/>
              </a:rPr>
              <a:t>att söka jobb</a:t>
            </a:r>
            <a:endParaRPr sz="8000">
              <a:solidFill>
                <a:srgbClr val="DDF5F8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v" sz="8100">
                <a:solidFill>
                  <a:srgbClr val="DDF5F8"/>
                </a:solidFill>
                <a:latin typeface="Bebas Neue"/>
                <a:ea typeface="Bebas Neue"/>
                <a:cs typeface="Bebas Neue"/>
                <a:sym typeface="Bebas Neue"/>
              </a:rPr>
              <a:t>hur gör man?</a:t>
            </a:r>
            <a:endParaRPr sz="8100">
              <a:solidFill>
                <a:srgbClr val="DDF5F8"/>
              </a:solidFill>
            </a:endParaRPr>
          </a:p>
        </p:txBody>
      </p:sp>
      <p:sp>
        <p:nvSpPr>
          <p:cNvPr id="128" name="Google Shape;128;p29"/>
          <p:cNvSpPr txBox="1"/>
          <p:nvPr/>
        </p:nvSpPr>
        <p:spPr>
          <a:xfrm>
            <a:off x="1439775" y="3702275"/>
            <a:ext cx="6593400" cy="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1500">
                <a:solidFill>
                  <a:srgbClr val="FFFFFF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Uppdatera ditt CV. Skriv ett personligt brev. Ha referenser redo. Läs på om företaget och </a:t>
            </a:r>
            <a:r>
              <a:rPr b="1" lang="sv" sz="1500">
                <a:solidFill>
                  <a:schemeClr val="lt1"/>
                </a:solidFill>
                <a:uFill>
                  <a:noFill/>
                </a:uFill>
                <a:latin typeface="Comfortaa"/>
                <a:ea typeface="Comfortaa"/>
                <a:cs typeface="Comfortaa"/>
                <a:sym typeface="Comfortaa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Intervjuträna</a:t>
            </a:r>
            <a:r>
              <a:rPr b="1" lang="sv" sz="1200">
                <a:solidFill>
                  <a:schemeClr val="lt1"/>
                </a:solidFill>
              </a:rPr>
              <a:t>. </a:t>
            </a:r>
            <a:r>
              <a:rPr lang="sv" sz="1500">
                <a:solidFill>
                  <a:srgbClr val="FFFFFF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Skapa en </a:t>
            </a:r>
            <a:r>
              <a:rPr b="1" lang="sv" sz="1500">
                <a:solidFill>
                  <a:srgbClr val="FFFFFF"/>
                </a:solidFill>
                <a:uFill>
                  <a:noFill/>
                </a:uFill>
                <a:latin typeface="Comfortaa"/>
                <a:ea typeface="Comfortaa"/>
                <a:cs typeface="Comfortaa"/>
                <a:sym typeface="Comfortaa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LinkedIn-profil</a:t>
            </a:r>
            <a:r>
              <a:rPr b="1" lang="sv" sz="15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.</a:t>
            </a:r>
            <a:endParaRPr b="1" sz="1500">
              <a:solidFill>
                <a:srgbClr val="FFFFFF"/>
              </a:solidFill>
            </a:endParaRPr>
          </a:p>
        </p:txBody>
      </p:sp>
      <p:pic>
        <p:nvPicPr>
          <p:cNvPr id="129" name="Google Shape;129;p2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987350" y="4303912"/>
            <a:ext cx="381075" cy="381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2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474950" y="4303912"/>
            <a:ext cx="381075" cy="381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763A8"/>
        </a:solidFill>
      </p:bgPr>
    </p:bg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30"/>
          <p:cNvSpPr txBox="1"/>
          <p:nvPr/>
        </p:nvSpPr>
        <p:spPr>
          <a:xfrm rot="2204">
            <a:off x="5344279" y="170540"/>
            <a:ext cx="3276001" cy="4802400"/>
          </a:xfrm>
          <a:prstGeom prst="rect">
            <a:avLst/>
          </a:prstGeom>
          <a:solidFill>
            <a:srgbClr val="E1D0F1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0">
              <a:solidFill>
                <a:srgbClr val="FC6A04"/>
              </a:solidFill>
              <a:latin typeface="Fredericka the Great"/>
              <a:ea typeface="Fredericka the Great"/>
              <a:cs typeface="Fredericka the Great"/>
              <a:sym typeface="Fredericka the Great"/>
            </a:endParaRPr>
          </a:p>
        </p:txBody>
      </p:sp>
      <p:pic>
        <p:nvPicPr>
          <p:cNvPr id="136" name="Google Shape;136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99588" y="2624476"/>
            <a:ext cx="956477" cy="9564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30"/>
          <p:cNvPicPr preferRelativeResize="0"/>
          <p:nvPr/>
        </p:nvPicPr>
        <p:blipFill>
          <a:blip r:embed="rId4">
            <a:alphaModFix amt="85000"/>
          </a:blip>
          <a:stretch>
            <a:fillRect/>
          </a:stretch>
        </p:blipFill>
        <p:spPr>
          <a:xfrm flipH="1">
            <a:off x="4671396" y="3689325"/>
            <a:ext cx="1284677" cy="1284677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30"/>
          <p:cNvSpPr txBox="1"/>
          <p:nvPr/>
        </p:nvSpPr>
        <p:spPr>
          <a:xfrm>
            <a:off x="5985376" y="1664738"/>
            <a:ext cx="1993800" cy="22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1500">
                <a:solidFill>
                  <a:srgbClr val="434343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Kontaktuppgifter</a:t>
            </a:r>
            <a:endParaRPr sz="1500">
              <a:solidFill>
                <a:srgbClr val="434343"/>
              </a:solidFill>
              <a:latin typeface="Comfortaa Light"/>
              <a:ea typeface="Comfortaa Light"/>
              <a:cs typeface="Comfortaa Light"/>
              <a:sym typeface="Comfortaa 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1500">
                <a:solidFill>
                  <a:srgbClr val="434343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Utbildning</a:t>
            </a:r>
            <a:endParaRPr sz="1500">
              <a:solidFill>
                <a:srgbClr val="434343"/>
              </a:solidFill>
              <a:latin typeface="Comfortaa Light"/>
              <a:ea typeface="Comfortaa Light"/>
              <a:cs typeface="Comfortaa Light"/>
              <a:sym typeface="Comfortaa 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1500">
                <a:solidFill>
                  <a:srgbClr val="434343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Erfarenheter</a:t>
            </a:r>
            <a:endParaRPr sz="1500">
              <a:solidFill>
                <a:srgbClr val="434343"/>
              </a:solidFill>
              <a:latin typeface="Comfortaa Light"/>
              <a:ea typeface="Comfortaa Light"/>
              <a:cs typeface="Comfortaa Light"/>
              <a:sym typeface="Comfortaa 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1500">
                <a:solidFill>
                  <a:srgbClr val="434343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Övriga kunskaper</a:t>
            </a:r>
            <a:endParaRPr sz="1500">
              <a:solidFill>
                <a:srgbClr val="434343"/>
              </a:solidFill>
              <a:latin typeface="Comfortaa Light"/>
              <a:ea typeface="Comfortaa Light"/>
              <a:cs typeface="Comfortaa Light"/>
              <a:sym typeface="Comfortaa 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1500">
                <a:solidFill>
                  <a:srgbClr val="434343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Referenser</a:t>
            </a:r>
            <a:endParaRPr sz="1500">
              <a:solidFill>
                <a:srgbClr val="434343"/>
              </a:solidFill>
              <a:latin typeface="Comfortaa Light"/>
              <a:ea typeface="Comfortaa Light"/>
              <a:cs typeface="Comfortaa Light"/>
              <a:sym typeface="Comfortaa Light"/>
            </a:endParaRPr>
          </a:p>
        </p:txBody>
      </p:sp>
      <p:sp>
        <p:nvSpPr>
          <p:cNvPr id="139" name="Google Shape;139;p30"/>
          <p:cNvSpPr txBox="1"/>
          <p:nvPr/>
        </p:nvSpPr>
        <p:spPr>
          <a:xfrm rot="1522">
            <a:off x="7121925" y="169800"/>
            <a:ext cx="1355400" cy="13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" sz="7500">
                <a:solidFill>
                  <a:srgbClr val="8763A8"/>
                </a:solidFill>
                <a:latin typeface="Bebas Neue"/>
                <a:ea typeface="Bebas Neue"/>
                <a:cs typeface="Bebas Neue"/>
                <a:sym typeface="Bebas Neue"/>
              </a:rPr>
              <a:t>CV</a:t>
            </a:r>
            <a:endParaRPr sz="7500">
              <a:solidFill>
                <a:srgbClr val="8763A8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140" name="Google Shape;140;p30"/>
          <p:cNvSpPr txBox="1"/>
          <p:nvPr/>
        </p:nvSpPr>
        <p:spPr>
          <a:xfrm>
            <a:off x="0" y="1220250"/>
            <a:ext cx="5344200" cy="236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v" sz="7000">
                <a:solidFill>
                  <a:srgbClr val="E1D0F1"/>
                </a:solidFill>
                <a:latin typeface="Bebas Neue"/>
                <a:ea typeface="Bebas Neue"/>
                <a:cs typeface="Bebas Neue"/>
                <a:sym typeface="Bebas Neue"/>
              </a:rPr>
              <a:t>skriv ett cv</a:t>
            </a:r>
            <a:endParaRPr sz="7000">
              <a:solidFill>
                <a:srgbClr val="E1D0F1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v" sz="3500">
                <a:solidFill>
                  <a:srgbClr val="E1D0F1"/>
                </a:solidFill>
                <a:latin typeface="Bebas Neue"/>
                <a:ea typeface="Bebas Neue"/>
                <a:cs typeface="Bebas Neue"/>
                <a:sym typeface="Bebas Neue"/>
              </a:rPr>
              <a:t>och ett personligt brev</a:t>
            </a:r>
            <a:endParaRPr sz="3500">
              <a:solidFill>
                <a:srgbClr val="E1D0F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141" name="Google Shape;141;p30"/>
          <p:cNvSpPr txBox="1"/>
          <p:nvPr/>
        </p:nvSpPr>
        <p:spPr>
          <a:xfrm rot="-2714">
            <a:off x="742762" y="3690979"/>
            <a:ext cx="4180501" cy="9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1500">
                <a:solidFill>
                  <a:srgbClr val="FFFFFF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I ett CV listar du dina meriter. I det personliga brevet presenterar du </a:t>
            </a:r>
            <a:br>
              <a:rPr lang="sv" sz="1500">
                <a:solidFill>
                  <a:srgbClr val="FFFFFF"/>
                </a:solidFill>
                <a:latin typeface="Comfortaa Light"/>
                <a:ea typeface="Comfortaa Light"/>
                <a:cs typeface="Comfortaa Light"/>
                <a:sym typeface="Comfortaa Light"/>
              </a:rPr>
            </a:br>
            <a:r>
              <a:rPr lang="sv" sz="1500">
                <a:solidFill>
                  <a:srgbClr val="FFFFFF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dig själv och varför du söker jobbet.</a:t>
            </a:r>
            <a:endParaRPr sz="1500">
              <a:solidFill>
                <a:srgbClr val="FFFFFF"/>
              </a:solidFill>
              <a:latin typeface="Comfortaa Light"/>
              <a:ea typeface="Comfortaa Light"/>
              <a:cs typeface="Comfortaa Light"/>
              <a:sym typeface="Comfortaa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