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Comfortaa Light"/>
      <p:regular r:id="rId13"/>
      <p:bold r:id="rId14"/>
    </p:embeddedFont>
    <p:embeddedFont>
      <p:font typeface="Proxima Nova"/>
      <p:regular r:id="rId15"/>
      <p:bold r:id="rId16"/>
      <p:italic r:id="rId17"/>
      <p:boldItalic r:id="rId18"/>
    </p:embeddedFont>
    <p:embeddedFont>
      <p:font typeface="Sacramento"/>
      <p:regular r:id="rId19"/>
    </p:embeddedFont>
    <p:embeddedFont>
      <p:font typeface="Bebas Neue"/>
      <p:regular r:id="rId20"/>
    </p:embeddedFont>
    <p:embeddedFont>
      <p:font typeface="Fredericka the Great"/>
      <p:regular r:id="rId21"/>
    </p:embeddedFont>
    <p:embeddedFont>
      <p:font typeface="Alfa Slab One"/>
      <p:regular r:id="rId22"/>
    </p:embeddedFont>
    <p:embeddedFont>
      <p:font typeface="Comfortaa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ebasNeue-regular.fntdata"/><Relationship Id="rId11" Type="http://schemas.openxmlformats.org/officeDocument/2006/relationships/slide" Target="slides/slide5.xml"/><Relationship Id="rId22" Type="http://schemas.openxmlformats.org/officeDocument/2006/relationships/font" Target="fonts/AlfaSlabOne-regular.fntdata"/><Relationship Id="rId10" Type="http://schemas.openxmlformats.org/officeDocument/2006/relationships/slide" Target="slides/slide4.xml"/><Relationship Id="rId21" Type="http://schemas.openxmlformats.org/officeDocument/2006/relationships/font" Target="fonts/FrederickatheGreat-regular.fntdata"/><Relationship Id="rId13" Type="http://schemas.openxmlformats.org/officeDocument/2006/relationships/font" Target="fonts/ComfortaaLight-regular.fntdata"/><Relationship Id="rId24" Type="http://schemas.openxmlformats.org/officeDocument/2006/relationships/font" Target="fonts/Comfortaa-bold.fntdata"/><Relationship Id="rId12" Type="http://schemas.openxmlformats.org/officeDocument/2006/relationships/slide" Target="slides/slide6.xml"/><Relationship Id="rId23" Type="http://schemas.openxmlformats.org/officeDocument/2006/relationships/font" Target="fonts/Comforta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regular.fntdata"/><Relationship Id="rId14" Type="http://schemas.openxmlformats.org/officeDocument/2006/relationships/font" Target="fonts/ComfortaaLight-bold.fntdata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Sacramento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3a7d1cea9_1_5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3a7d1cea9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3a7d1cea9_1_32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3a7d1cea9_1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3a7d1cea9_1_30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3a7d1cea9_1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3a7d1cea9_1_3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c3a7d1cea9_1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3a7d1cea9_1_3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c3a7d1cea9_1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3a7d1cea9_1_2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c3a7d1cea9_1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4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Google Shape;85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2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87" name="Google Shape;87;p22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8" name="Google Shape;88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arbetsformedlingen.se/om-oss/var-verksamhet/vart-uppdra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academicwork.se/jobbsokande/intervju" TargetMode="External"/><Relationship Id="rId4" Type="http://schemas.openxmlformats.org/officeDocument/2006/relationships/hyperlink" Target="https://www.linkedin.com/help/linkedin/answer/113936/hur-skapar-jag-en-bra-profil-pa-linkedin-?lang=sv" TargetMode="External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1504E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/>
        </p:nvSpPr>
        <p:spPr>
          <a:xfrm rot="-204">
            <a:off x="2048711" y="439854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mentorstid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-12" y="14406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0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  <a:t>att söka </a:t>
            </a:r>
            <a:br>
              <a:rPr lang="sv" sz="70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</a:br>
            <a:r>
              <a:rPr lang="sv" sz="170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  <a:t>jobb</a:t>
            </a:r>
            <a:endParaRPr sz="17000">
              <a:solidFill>
                <a:srgbClr val="F6AEA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8D17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/>
        </p:nvSpPr>
        <p:spPr>
          <a:xfrm rot="-204">
            <a:off x="2048711" y="439854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fundera: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-12" y="11201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0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vilken bransch är</a:t>
            </a:r>
            <a:endParaRPr sz="8000">
              <a:solidFill>
                <a:srgbClr val="FFD86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76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du intresserad av? </a:t>
            </a:r>
            <a:endParaRPr sz="7600">
              <a:solidFill>
                <a:srgbClr val="FFD861"/>
              </a:solidFill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1439775" y="3702275"/>
            <a:ext cx="64713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Innan du börjar söka jobb, fundera på vad du är intresserad </a:t>
            </a:r>
            <a:b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</a:b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av att göra. Hur mycket vill du jobba och när är du tillgänglig? </a:t>
            </a:r>
            <a:endParaRPr sz="13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D86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/>
        </p:nvSpPr>
        <p:spPr>
          <a:xfrm rot="-204">
            <a:off x="2048711" y="668779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hel- eller deltid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-12" y="11201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5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tillsvidareanställning </a:t>
            </a:r>
            <a:r>
              <a:rPr lang="sv" sz="50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¤ </a:t>
            </a:r>
            <a:r>
              <a:rPr lang="sv" sz="5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deltid</a:t>
            </a:r>
            <a:endParaRPr sz="5000">
              <a:solidFill>
                <a:srgbClr val="F28D17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61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vikariat </a:t>
            </a:r>
            <a:r>
              <a:rPr lang="sv" sz="61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¤ </a:t>
            </a:r>
            <a:r>
              <a:rPr lang="sv" sz="61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timanställning</a:t>
            </a:r>
            <a:endParaRPr sz="6100">
              <a:solidFill>
                <a:srgbClr val="F28D17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1611000" y="3702275"/>
            <a:ext cx="59220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Vilka olika typer av anställningsformer känner du till? Hur </a:t>
            </a:r>
            <a:b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</a:b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skiljer sig 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villkoren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mellan en hel- och 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deltidsanställning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?</a:t>
            </a:r>
            <a:endParaRPr sz="13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4B480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/>
        </p:nvSpPr>
        <p:spPr>
          <a:xfrm>
            <a:off x="-12" y="6317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13400">
                <a:solidFill>
                  <a:srgbClr val="C0F1DA"/>
                </a:solidFill>
                <a:latin typeface="Bebas Neue"/>
                <a:ea typeface="Bebas Neue"/>
                <a:cs typeface="Bebas Neue"/>
                <a:sym typeface="Bebas Neue"/>
              </a:rPr>
              <a:t>hitta de </a:t>
            </a:r>
            <a:endParaRPr sz="13400">
              <a:solidFill>
                <a:srgbClr val="C0F1DA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000">
                <a:solidFill>
                  <a:srgbClr val="C0F1DA"/>
                </a:solidFill>
                <a:latin typeface="Bebas Neue"/>
                <a:ea typeface="Bebas Neue"/>
                <a:cs typeface="Bebas Neue"/>
                <a:sym typeface="Bebas Neue"/>
              </a:rPr>
              <a:t>lediga </a:t>
            </a:r>
            <a:r>
              <a:rPr lang="sv" sz="7600">
                <a:solidFill>
                  <a:srgbClr val="C0F1DA"/>
                </a:solidFill>
                <a:latin typeface="Bebas Neue"/>
                <a:ea typeface="Bebas Neue"/>
                <a:cs typeface="Bebas Neue"/>
                <a:sym typeface="Bebas Neue"/>
              </a:rPr>
              <a:t>jobben</a:t>
            </a:r>
            <a:endParaRPr sz="7600">
              <a:solidFill>
                <a:srgbClr val="C0F1DA"/>
              </a:solidFill>
            </a:endParaRPr>
          </a:p>
        </p:txBody>
      </p:sp>
      <p:sp>
        <p:nvSpPr>
          <p:cNvPr id="122" name="Google Shape;122;p28"/>
          <p:cNvSpPr txBox="1"/>
          <p:nvPr/>
        </p:nvSpPr>
        <p:spPr>
          <a:xfrm>
            <a:off x="1439775" y="3702275"/>
            <a:ext cx="6684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Jobb kan du hitta bland annat genom ditt nätverk, sociala medier, rekryteringsföretag eller via </a:t>
            </a:r>
            <a:r>
              <a:rPr lang="sv" sz="1500">
                <a:solidFill>
                  <a:schemeClr val="lt1"/>
                </a:solidFill>
                <a:uFill>
                  <a:noFill/>
                </a:uFill>
                <a:latin typeface="Comfortaa Light"/>
                <a:ea typeface="Comfortaa Light"/>
                <a:cs typeface="Comfortaa Light"/>
                <a:sym typeface="Comfortaa Ligh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www.arbetsförmedlingen.se</a:t>
            </a: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 </a:t>
            </a:r>
            <a:endParaRPr sz="1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AB9C8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/>
          <p:nvPr/>
        </p:nvSpPr>
        <p:spPr>
          <a:xfrm>
            <a:off x="-12" y="833350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000">
                <a:solidFill>
                  <a:srgbClr val="DDF5F8"/>
                </a:solidFill>
                <a:latin typeface="Bebas Neue"/>
                <a:ea typeface="Bebas Neue"/>
                <a:cs typeface="Bebas Neue"/>
                <a:sym typeface="Bebas Neue"/>
              </a:rPr>
              <a:t>att söka jobb</a:t>
            </a:r>
            <a:endParaRPr sz="8000">
              <a:solidFill>
                <a:srgbClr val="DDF5F8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100">
                <a:solidFill>
                  <a:srgbClr val="DDF5F8"/>
                </a:solidFill>
                <a:latin typeface="Bebas Neue"/>
                <a:ea typeface="Bebas Neue"/>
                <a:cs typeface="Bebas Neue"/>
                <a:sym typeface="Bebas Neue"/>
              </a:rPr>
              <a:t>hur gör man?</a:t>
            </a:r>
            <a:endParaRPr sz="8100">
              <a:solidFill>
                <a:srgbClr val="DDF5F8"/>
              </a:solidFill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1439775" y="3702275"/>
            <a:ext cx="65934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Uppdatera ditt CV. Skriv ett personligt brev. Ha referenser redo. Läs på om företaget och </a:t>
            </a:r>
            <a:r>
              <a:rPr b="1" lang="sv" sz="1500">
                <a:solidFill>
                  <a:schemeClr val="lt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Intervjuträna</a:t>
            </a:r>
            <a:r>
              <a:rPr b="1" lang="sv" sz="1200">
                <a:solidFill>
                  <a:schemeClr val="lt1"/>
                </a:solidFill>
              </a:rPr>
              <a:t>. 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Skapa en </a:t>
            </a:r>
            <a:r>
              <a:rPr b="1" lang="sv" sz="1500">
                <a:solidFill>
                  <a:srgbClr val="FFFFFF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LinkedIn-profil</a:t>
            </a:r>
            <a:r>
              <a:rPr b="1" lang="sv" sz="15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129" name="Google Shape;12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87350" y="4303912"/>
            <a:ext cx="381075" cy="3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74950" y="4303912"/>
            <a:ext cx="381075" cy="38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763A8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0"/>
          <p:cNvSpPr txBox="1"/>
          <p:nvPr/>
        </p:nvSpPr>
        <p:spPr>
          <a:xfrm rot="2204">
            <a:off x="5344279" y="170540"/>
            <a:ext cx="3276001" cy="4802400"/>
          </a:xfrm>
          <a:prstGeom prst="rect">
            <a:avLst/>
          </a:prstGeom>
          <a:solidFill>
            <a:srgbClr val="E1D0F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0">
              <a:solidFill>
                <a:srgbClr val="FC6A04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pic>
        <p:nvPicPr>
          <p:cNvPr id="136" name="Google Shape;13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588" y="2624476"/>
            <a:ext cx="956477" cy="95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0"/>
          <p:cNvPicPr preferRelativeResize="0"/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 flipH="1">
            <a:off x="4671396" y="3689325"/>
            <a:ext cx="1284677" cy="128467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0"/>
          <p:cNvSpPr txBox="1"/>
          <p:nvPr/>
        </p:nvSpPr>
        <p:spPr>
          <a:xfrm>
            <a:off x="5985376" y="1664738"/>
            <a:ext cx="19938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Kontaktuppgifter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Utbildning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Erfarenheter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Övriga kunskaper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Referenser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139" name="Google Shape;139;p30"/>
          <p:cNvSpPr txBox="1"/>
          <p:nvPr/>
        </p:nvSpPr>
        <p:spPr>
          <a:xfrm rot="1522">
            <a:off x="7121925" y="169800"/>
            <a:ext cx="13554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500">
                <a:solidFill>
                  <a:srgbClr val="8763A8"/>
                </a:solidFill>
                <a:latin typeface="Bebas Neue"/>
                <a:ea typeface="Bebas Neue"/>
                <a:cs typeface="Bebas Neue"/>
                <a:sym typeface="Bebas Neue"/>
              </a:rPr>
              <a:t>CV</a:t>
            </a:r>
            <a:endParaRPr sz="7500">
              <a:solidFill>
                <a:srgbClr val="8763A8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40" name="Google Shape;140;p30"/>
          <p:cNvSpPr txBox="1"/>
          <p:nvPr/>
        </p:nvSpPr>
        <p:spPr>
          <a:xfrm>
            <a:off x="0" y="1220250"/>
            <a:ext cx="5344200" cy="23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7000">
                <a:solidFill>
                  <a:srgbClr val="E1D0F1"/>
                </a:solidFill>
                <a:latin typeface="Bebas Neue"/>
                <a:ea typeface="Bebas Neue"/>
                <a:cs typeface="Bebas Neue"/>
                <a:sym typeface="Bebas Neue"/>
              </a:rPr>
              <a:t>skriv ett cv</a:t>
            </a:r>
            <a:endParaRPr sz="7000">
              <a:solidFill>
                <a:srgbClr val="E1D0F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3500">
                <a:solidFill>
                  <a:srgbClr val="E1D0F1"/>
                </a:solidFill>
                <a:latin typeface="Bebas Neue"/>
                <a:ea typeface="Bebas Neue"/>
                <a:cs typeface="Bebas Neue"/>
                <a:sym typeface="Bebas Neue"/>
              </a:rPr>
              <a:t>och ett personligt brev</a:t>
            </a:r>
            <a:endParaRPr sz="3500">
              <a:solidFill>
                <a:srgbClr val="E1D0F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41" name="Google Shape;141;p30"/>
          <p:cNvSpPr txBox="1"/>
          <p:nvPr/>
        </p:nvSpPr>
        <p:spPr>
          <a:xfrm rot="-2714">
            <a:off x="742762" y="3690979"/>
            <a:ext cx="4180501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I ett CV listar du dina meriter. I det personliga brevet presenterar du </a:t>
            </a:r>
            <a:b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</a:b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dig själv och varför du söker jobbet.</a:t>
            </a:r>
            <a:endParaRPr sz="1500"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